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319" r:id="rId2"/>
    <p:sldId id="320" r:id="rId3"/>
    <p:sldId id="321" r:id="rId4"/>
    <p:sldId id="348" r:id="rId5"/>
    <p:sldId id="349" r:id="rId6"/>
    <p:sldId id="324" r:id="rId7"/>
    <p:sldId id="325" r:id="rId8"/>
    <p:sldId id="326" r:id="rId9"/>
    <p:sldId id="342" r:id="rId10"/>
    <p:sldId id="343" r:id="rId11"/>
    <p:sldId id="344" r:id="rId12"/>
    <p:sldId id="330" r:id="rId13"/>
    <p:sldId id="331" r:id="rId14"/>
    <p:sldId id="334" r:id="rId15"/>
    <p:sldId id="345" r:id="rId16"/>
    <p:sldId id="332" r:id="rId17"/>
    <p:sldId id="337" r:id="rId18"/>
    <p:sldId id="346" r:id="rId19"/>
    <p:sldId id="347" r:id="rId20"/>
    <p:sldId id="340" r:id="rId21"/>
    <p:sldId id="259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6CAB763-3681-4B71-89F8-3FB08CCDF7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5145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6EE06F7-1A76-4A14-8731-568C7F1B07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567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250DA-A1C6-4711-A5E5-97B551B041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510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DCC9A-9E84-4961-B92D-4D1A0224B2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6742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834CF-4BB1-46AA-A909-B8B1FF32B87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65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5F4B1-9A33-4F42-889F-D6B76271D7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59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5C392-B568-48AA-BE39-A8E5F1AC5C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629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174F2-EE3A-4078-A885-BA3A0690F9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37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329D1-045C-416A-B17D-14AD6CAFB0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107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51571-83B2-4DA4-96F8-001382733E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372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AB681-C456-4CDF-BE86-09A3E17D8E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574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4053-9065-467B-AEAC-5C922CFE32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9099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13C99-EDFA-4D70-BEC9-75B99487CB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706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30EA3CA2-9003-41F1-9496-8E02F5F6C1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8" r:id="rId8"/>
    <p:sldLayoutId id="2147483689" r:id="rId9"/>
    <p:sldLayoutId id="2147483680" r:id="rId10"/>
    <p:sldLayoutId id="2147483679" r:id="rId11"/>
    <p:sldLayoutId id="214748369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7.png"/><Relationship Id="rId3" Type="http://schemas.openxmlformats.org/officeDocument/2006/relationships/image" Target="../media/image5.gif"/><Relationship Id="rId7" Type="http://schemas.openxmlformats.org/officeDocument/2006/relationships/hyperlink" Target="http://image.baidu.com/i?ct=503316480&amp;z=783969350&amp;tn=baiduimagedetail&amp;word=porridge&amp;in=17" TargetMode="External"/><Relationship Id="rId12" Type="http://schemas.openxmlformats.org/officeDocument/2006/relationships/image" Target="../media/image12.jpeg"/><Relationship Id="rId17" Type="http://schemas.openxmlformats.org/officeDocument/2006/relationships/image" Target="../media/image16.jpeg"/><Relationship Id="rId2" Type="http://schemas.openxmlformats.org/officeDocument/2006/relationships/audio" Target="../media/audio1.wav"/><Relationship Id="rId16" Type="http://schemas.openxmlformats.org/officeDocument/2006/relationships/hyperlink" Target="http://www.sc-cn.net/tkk/html/design/food/20040519212837(118)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5" Type="http://schemas.openxmlformats.org/officeDocument/2006/relationships/hyperlink" Target="http://image.baidu.com/i?ct=503316480&amp;z=151651702&amp;tn=baiduimagedetail&amp;word=dumpling&amp;in=50" TargetMode="External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6.gif"/><Relationship Id="rId9" Type="http://schemas.openxmlformats.org/officeDocument/2006/relationships/image" Target="../media/image9.gif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welcom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80816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4" descr="老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0607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3" descr="框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65151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1066800" y="1447800"/>
            <a:ext cx="772636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7" tIns="45719" rIns="91437" bIns="45719">
            <a:spAutoFit/>
          </a:bodyPr>
          <a:lstStyle/>
          <a:p>
            <a:pPr algn="ctr"/>
            <a:r>
              <a:rPr kumimoji="1" lang="en-US" altLang="zh-CN" sz="4600" b="1">
                <a:latin typeface="Comic Sans MS" pitchFamily="66" charset="0"/>
                <a:ea typeface="方正舒体" pitchFamily="2" charset="-122"/>
              </a:rPr>
              <a:t>Unit 2</a:t>
            </a:r>
            <a:r>
              <a:rPr kumimoji="1" lang="en-US" altLang="zh-CN" sz="8000" b="1" i="1">
                <a:solidFill>
                  <a:srgbClr val="FF3300"/>
                </a:solidFill>
              </a:rPr>
              <a:t> </a:t>
            </a:r>
          </a:p>
          <a:p>
            <a:pPr algn="ctr"/>
            <a:r>
              <a:rPr kumimoji="1" lang="en-US" altLang="zh-CN" sz="4400" b="1">
                <a:solidFill>
                  <a:srgbClr val="FF3300"/>
                </a:solidFill>
              </a:rPr>
              <a:t> </a:t>
            </a:r>
            <a:r>
              <a:rPr kumimoji="1" lang="en-US" altLang="zh-CN" sz="4000" b="1">
                <a:solidFill>
                  <a:schemeClr val="accent2"/>
                </a:solidFill>
              </a:rPr>
              <a:t>How often do you exercise?</a:t>
            </a: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5738813" y="4800600"/>
            <a:ext cx="2160587" cy="5032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7" tIns="45719" rIns="91437" bIns="45719" anchor="ctr"/>
          <a:lstStyle/>
          <a:p>
            <a:pPr algn="ctr"/>
            <a:r>
              <a:rPr lang="en-US" altLang="zh-CN" sz="3200" b="1">
                <a:solidFill>
                  <a:schemeClr val="hlink"/>
                </a:solidFill>
              </a:rPr>
              <a:t>Period 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0" y="39688"/>
            <a:ext cx="9144000" cy="14430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                        </a:t>
            </a:r>
            <a:r>
              <a:rPr lang="en-US" altLang="zh-CN" sz="2400" b="1">
                <a:solidFill>
                  <a:srgbClr val="000000"/>
                </a:solidFill>
              </a:rPr>
              <a:t>Complete the chart with your own information. 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rgbClr val="000000"/>
                </a:solidFill>
              </a:rPr>
              <a:t>                   In the last column, use expressions 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rgbClr val="000000"/>
                </a:solidFill>
              </a:rPr>
              <a:t>                           like</a:t>
            </a:r>
            <a:r>
              <a:rPr lang="en-US" altLang="zh-CN" sz="2400" b="1" i="1">
                <a:solidFill>
                  <a:srgbClr val="000000"/>
                </a:solidFill>
              </a:rPr>
              <a:t> always, every day, twice a week and never.</a:t>
            </a:r>
            <a:r>
              <a:rPr lang="en-US" altLang="zh-CN" sz="200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>
            <a:off x="0" y="0"/>
            <a:ext cx="1524000" cy="692150"/>
            <a:chOff x="340" y="-153"/>
            <a:chExt cx="1619" cy="562"/>
          </a:xfrm>
        </p:grpSpPr>
        <p:sp>
          <p:nvSpPr>
            <p:cNvPr id="15382" name="AutoShape 5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3" name="Oval 6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4" name="Rectangle 7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3 b</a:t>
              </a:r>
            </a:p>
          </p:txBody>
        </p:sp>
        <p:pic>
          <p:nvPicPr>
            <p:cNvPr id="15385" name="Picture 8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17829" name="Group 69"/>
          <p:cNvGraphicFramePr>
            <a:graphicFrameLocks noGrp="1"/>
          </p:cNvGraphicFramePr>
          <p:nvPr>
            <p:ph/>
          </p:nvPr>
        </p:nvGraphicFramePr>
        <p:xfrm>
          <a:off x="381000" y="1676400"/>
          <a:ext cx="8458200" cy="4351338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382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Habits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Activities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often?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57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Good habits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73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Bad habits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9"/>
          <p:cNvSpPr>
            <a:spLocks noChangeArrowheads="1"/>
          </p:cNvSpPr>
          <p:nvPr/>
        </p:nvSpPr>
        <p:spPr bwMode="auto">
          <a:xfrm>
            <a:off x="0" y="0"/>
            <a:ext cx="9144000" cy="10064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rgbClr val="000000"/>
                </a:solidFill>
              </a:rPr>
              <a:t>                       Take the health quiz. Compare your results with your</a:t>
            </a:r>
          </a:p>
          <a:p>
            <a:pPr>
              <a:lnSpc>
                <a:spcPct val="115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rgbClr val="000000"/>
                </a:solidFill>
              </a:rPr>
              <a:t>                partner</a:t>
            </a:r>
            <a:r>
              <a:rPr lang="en-US" altLang="zh-CN" sz="2400" b="1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 altLang="zh-CN" sz="2400" b="1">
                <a:solidFill>
                  <a:srgbClr val="000000"/>
                </a:solidFill>
              </a:rPr>
              <a:t>s.  Who</a:t>
            </a:r>
            <a:r>
              <a:rPr lang="en-US" altLang="zh-CN" sz="2400" b="1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 altLang="zh-CN" sz="2400" b="1">
                <a:solidFill>
                  <a:srgbClr val="000000"/>
                </a:solidFill>
              </a:rPr>
              <a:t>s healthier?</a:t>
            </a:r>
            <a:r>
              <a:rPr lang="en-US" altLang="zh-CN"/>
              <a:t> 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28600" y="0"/>
            <a:ext cx="1066800" cy="692150"/>
            <a:chOff x="340" y="-153"/>
            <a:chExt cx="1619" cy="562"/>
          </a:xfrm>
        </p:grpSpPr>
        <p:sp>
          <p:nvSpPr>
            <p:cNvPr id="16389" name="AutoShape 5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4</a:t>
              </a:r>
            </a:p>
          </p:txBody>
        </p:sp>
        <p:pic>
          <p:nvPicPr>
            <p:cNvPr id="16392" name="Picture 8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88" name="Picture 10" descr="QQ截图201308032139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33400" y="152400"/>
            <a:ext cx="7620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6600" b="1">
                <a:solidFill>
                  <a:srgbClr val="FF0000"/>
                </a:solidFill>
                <a:latin typeface="Monotype Corsiva" pitchFamily="66" charset="0"/>
              </a:rPr>
              <a:t>       </a:t>
            </a:r>
            <a:r>
              <a:rPr kumimoji="1" lang="en-US" altLang="zh-CN" sz="4000" b="1">
                <a:solidFill>
                  <a:srgbClr val="FF0000"/>
                </a:solidFill>
              </a:rPr>
              <a:t>    Who is the healthiest?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3820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Add five questions to the survey on page 81. Then ask three classmates the questions and take notes. Discuss and decide:</a:t>
            </a:r>
          </a:p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</a:rPr>
              <a:t>Who is the healthiest student?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609600" y="2971800"/>
            <a:ext cx="853440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9A1A38"/>
                </a:solidFill>
              </a:rPr>
              <a:t>Report </a:t>
            </a:r>
          </a:p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kumimoji="1" lang="en-US" altLang="zh-CN" sz="3200" b="1"/>
              <a:t>I think Maria is very healthy. She exercises every day. She likes to play basketball. She eats vegetables every day. …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0" y="0"/>
            <a:ext cx="1752600" cy="692150"/>
            <a:chOff x="340" y="-153"/>
            <a:chExt cx="1619" cy="562"/>
          </a:xfrm>
        </p:grpSpPr>
        <p:sp>
          <p:nvSpPr>
            <p:cNvPr id="17414" name="AutoShape 6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Survey</a:t>
              </a:r>
            </a:p>
          </p:txBody>
        </p:sp>
        <p:pic>
          <p:nvPicPr>
            <p:cNvPr id="17417" name="Picture 9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3400" y="838200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6000" b="1">
                <a:solidFill>
                  <a:srgbClr val="CC0066"/>
                </a:solidFill>
                <a:latin typeface="Arial" charset="0"/>
              </a:rPr>
              <a:t>Self-check</a:t>
            </a:r>
            <a:endParaRPr lang="en-US" altLang="zh-CN" sz="6000" b="1">
              <a:solidFill>
                <a:srgbClr val="6600FF"/>
              </a:solidFill>
              <a:latin typeface="Arial" charset="0"/>
            </a:endParaRPr>
          </a:p>
        </p:txBody>
      </p:sp>
      <p:pic>
        <p:nvPicPr>
          <p:cNvPr id="18435" name="Picture 3" descr="A8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81000"/>
            <a:ext cx="18288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0301243dpeople7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2054225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304800" y="457200"/>
            <a:ext cx="8458200" cy="8223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</a:rPr>
              <a:t>1. Complete the chart with activities you do and don</a:t>
            </a:r>
            <a:r>
              <a:rPr lang="en-US" altLang="zh-CN" sz="2400" b="1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 altLang="zh-CN" sz="2400" b="1">
                <a:solidFill>
                  <a:srgbClr val="000000"/>
                </a:solidFill>
              </a:rPr>
              <a:t>t do. What about your mother/ father?</a:t>
            </a:r>
            <a:r>
              <a:rPr lang="en-US" altLang="zh-CN"/>
              <a:t> </a:t>
            </a:r>
          </a:p>
        </p:txBody>
      </p:sp>
      <p:graphicFrame>
        <p:nvGraphicFramePr>
          <p:cNvPr id="108698" name="Group 154"/>
          <p:cNvGraphicFramePr>
            <a:graphicFrameLocks noGrp="1"/>
          </p:cNvGraphicFramePr>
          <p:nvPr/>
        </p:nvGraphicFramePr>
        <p:xfrm>
          <a:off x="0" y="1752600"/>
          <a:ext cx="9144000" cy="3705225"/>
        </p:xfrm>
        <a:graphic>
          <a:graphicData uri="http://schemas.openxmlformats.org/drawingml/2006/table">
            <a:tbl>
              <a:tblPr/>
              <a:tblGrid>
                <a:gridCol w="1371600"/>
                <a:gridCol w="1230313"/>
                <a:gridCol w="1284287"/>
                <a:gridCol w="914400"/>
                <a:gridCol w="1905000"/>
                <a:gridCol w="1295400"/>
                <a:gridCol w="1143000"/>
              </a:tblGrid>
              <a:tr h="9128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always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usually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often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sometimes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hardly ever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never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4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My mother or father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239000" cy="685800"/>
          </a:xfrm>
          <a:solidFill>
            <a:schemeClr val="tx2"/>
          </a:solidFill>
        </p:spPr>
        <p:txBody>
          <a:bodyPr/>
          <a:lstStyle/>
          <a:p>
            <a:r>
              <a:rPr lang="en-US" altLang="zh-CN" sz="2800" b="1" smtClean="0">
                <a:solidFill>
                  <a:srgbClr val="000000"/>
                </a:solidFill>
              </a:rPr>
              <a:t>3. Fill in the blanks in the conversation.</a:t>
            </a:r>
            <a:r>
              <a:rPr lang="en-US" altLang="zh-CN" smtClean="0"/>
              <a:t> </a:t>
            </a:r>
          </a:p>
        </p:txBody>
      </p:sp>
      <p:pic>
        <p:nvPicPr>
          <p:cNvPr id="20483" name="Picture 4" descr="QQ截图20130803215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 i="1">
                <a:latin typeface="Arial" charset="0"/>
              </a:rPr>
              <a:t>1.</a:t>
            </a:r>
            <a:r>
              <a:rPr lang="zh-CN" altLang="en-US" sz="2000" b="1" i="1">
                <a:latin typeface="Arial" charset="0"/>
              </a:rPr>
              <a:t>我健康的生活方式帮助我取得好成绩。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2.</a:t>
            </a:r>
            <a:r>
              <a:rPr lang="zh-CN" altLang="en-US" sz="2000" b="1" i="1">
                <a:latin typeface="Arial" charset="0"/>
              </a:rPr>
              <a:t>好的食物和运动帮助我更好的学习。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3.</a:t>
            </a:r>
            <a:r>
              <a:rPr lang="zh-CN" altLang="en-US" sz="2000" b="1" i="1">
                <a:latin typeface="Arial" charset="0"/>
              </a:rPr>
              <a:t>我可能不是很健康，虽然我有一个健康习惯。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4.</a:t>
            </a:r>
            <a:r>
              <a:rPr lang="zh-CN" altLang="en-US" sz="2000" b="1" i="1">
                <a:latin typeface="Arial" charset="0"/>
              </a:rPr>
              <a:t>我每天睡觉</a:t>
            </a:r>
            <a:r>
              <a:rPr lang="zh-CN" altLang="en-US" sz="2400" b="1" i="1">
                <a:latin typeface="Arial" charset="0"/>
              </a:rPr>
              <a:t>九小时</a:t>
            </a:r>
            <a:r>
              <a:rPr lang="zh-CN" altLang="en-US" sz="2000" b="1" i="1">
                <a:latin typeface="Arial" charset="0"/>
              </a:rPr>
              <a:t>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5.</a:t>
            </a:r>
            <a:r>
              <a:rPr lang="zh-CN" altLang="en-US" sz="2000" b="1" i="1">
                <a:latin typeface="Arial" charset="0"/>
              </a:rPr>
              <a:t>我重视我的健康。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6.</a:t>
            </a:r>
            <a:r>
              <a:rPr lang="zh-CN" altLang="en-US" sz="2000" b="1" i="1">
                <a:latin typeface="Arial" charset="0"/>
              </a:rPr>
              <a:t>我的饮食习惯非常好。</a:t>
            </a:r>
          </a:p>
          <a:p>
            <a:pPr eaLnBrk="1" hangingPunct="1"/>
            <a:r>
              <a:rPr lang="en-US" altLang="zh-CN" sz="2000" b="1" i="1">
                <a:latin typeface="Arial" charset="0"/>
              </a:rPr>
              <a:t>7.</a:t>
            </a:r>
            <a:r>
              <a:rPr lang="zh-CN" altLang="en-US" sz="2000" b="1" i="1">
                <a:latin typeface="Arial" charset="0"/>
              </a:rPr>
              <a:t>我努力吃大量的蔬菜和水果</a:t>
            </a:r>
            <a:r>
              <a:rPr lang="en-US" altLang="zh-CN" sz="2000" b="1" i="1">
                <a:latin typeface="Arial" charset="0"/>
              </a:rPr>
              <a:t>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3990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Arial" charset="0"/>
              </a:rPr>
              <a:t>1.My healthy lifestyle 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helps me get</a:t>
            </a:r>
            <a:r>
              <a:rPr lang="en-US" altLang="zh-CN" sz="3200">
                <a:latin typeface="Arial" charset="0"/>
              </a:rPr>
              <a:t> good grades.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2.Good food and exercise 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help me to</a:t>
            </a:r>
            <a:r>
              <a:rPr lang="en-US" altLang="zh-CN" sz="3200">
                <a:latin typeface="Arial" charset="0"/>
              </a:rPr>
              <a:t> study better.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3.Maybe I’m not very healthy,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 although</a:t>
            </a:r>
            <a:r>
              <a:rPr lang="en-US" altLang="zh-CN" sz="3200">
                <a:latin typeface="Arial" charset="0"/>
              </a:rPr>
              <a:t> I have one healthy habit.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4.I sleep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 for</a:t>
            </a:r>
            <a:r>
              <a:rPr lang="en-US" altLang="zh-CN" sz="3200" i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zh-CN" sz="3200">
                <a:latin typeface="Arial" charset="0"/>
              </a:rPr>
              <a:t>nine hours every night.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5.I 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look after</a:t>
            </a:r>
            <a:r>
              <a:rPr lang="en-US" altLang="zh-CN" sz="3200">
                <a:latin typeface="Arial" charset="0"/>
              </a:rPr>
              <a:t> my health.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6.My 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eating habits</a:t>
            </a:r>
            <a:r>
              <a:rPr lang="en-US" altLang="zh-CN" sz="3200">
                <a:latin typeface="Arial" charset="0"/>
              </a:rPr>
              <a:t> are very good.</a:t>
            </a:r>
          </a:p>
          <a:p>
            <a:pPr eaLnBrk="1" hangingPunct="1"/>
            <a:r>
              <a:rPr lang="en-US" altLang="zh-CN" sz="3200">
                <a:latin typeface="Arial" charset="0"/>
              </a:rPr>
              <a:t>7.I </a:t>
            </a:r>
            <a:r>
              <a:rPr lang="en-US" altLang="zh-CN" sz="3200" i="1" u="sng">
                <a:solidFill>
                  <a:srgbClr val="FF0000"/>
                </a:solidFill>
                <a:latin typeface="Arial" charset="0"/>
              </a:rPr>
              <a:t>try  to eat a lot of</a:t>
            </a:r>
            <a:r>
              <a:rPr lang="en-US" altLang="zh-CN" sz="3200">
                <a:latin typeface="Arial" charset="0"/>
              </a:rPr>
              <a:t> vegetables and fruit.</a:t>
            </a:r>
          </a:p>
        </p:txBody>
      </p:sp>
      <p:pic>
        <p:nvPicPr>
          <p:cNvPr id="21508" name="Picture 4" descr="exercis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0"/>
            <a:ext cx="21717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椭圆 4"/>
          <p:cNvSpPr>
            <a:spLocks noChangeArrowheads="1"/>
          </p:cNvSpPr>
          <p:nvPr/>
        </p:nvSpPr>
        <p:spPr bwMode="auto">
          <a:xfrm>
            <a:off x="3929063" y="1000125"/>
            <a:ext cx="2786062" cy="1214438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kumimoji="1" lang="en-US" altLang="zh-CN" sz="2800" b="1">
                <a:solidFill>
                  <a:srgbClr val="000000"/>
                </a:solidFill>
              </a:rPr>
              <a:t>More practice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60538"/>
            <a:ext cx="914400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often 	             many times </a:t>
            </a:r>
          </a:p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once 	             one time only </a:t>
            </a:r>
          </a:p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once in a while   sometimes</a:t>
            </a:r>
          </a:p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relax 	             to stop work and enjoy  oneself                                              </a:t>
            </a:r>
          </a:p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skateboarding    sliding along a surface with 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mtClean="0">
                <a:latin typeface="Arial Black" pitchFamily="34" charset="0"/>
              </a:rPr>
              <a:t>                               skateboard </a:t>
            </a:r>
          </a:p>
          <a:p>
            <a:pPr>
              <a:lnSpc>
                <a:spcPct val="80000"/>
              </a:lnSpc>
            </a:pPr>
            <a:r>
              <a:rPr lang="en-US" altLang="zh-CN" smtClean="0">
                <a:latin typeface="Arial Black" pitchFamily="34" charset="0"/>
              </a:rPr>
              <a:t>snack 	             small amount of food usually eaten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mtClean="0">
                <a:latin typeface="Arial Black" pitchFamily="34" charset="0"/>
              </a:rPr>
              <a:t>                               between meals                               </a:t>
            </a:r>
          </a:p>
          <a:p>
            <a:pPr>
              <a:lnSpc>
                <a:spcPct val="80000"/>
              </a:lnSpc>
            </a:pPr>
            <a:endParaRPr lang="en-US" altLang="zh-CN" smtClean="0">
              <a:latin typeface="Arial Black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05000" y="1001713"/>
            <a:ext cx="541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00FF00"/>
                </a:solidFill>
                <a:latin typeface="Arial Black" pitchFamily="34" charset="0"/>
              </a:rPr>
              <a:t>Useful expressions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2819400" y="381000"/>
            <a:ext cx="3886200" cy="806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71600" indent="-4572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8800" indent="-4572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indent="-4572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00"/>
                </a:solidFill>
              </a:rPr>
              <a:t>Translate into English.</a:t>
            </a:r>
            <a:r>
              <a:rPr kumimoji="1" lang="en-US" altLang="zh-CN" sz="36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7920038" cy="43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 b="1"/>
              <a:t>1). </a:t>
            </a:r>
            <a:r>
              <a:rPr kumimoji="1" lang="zh-CN" altLang="en-US" sz="3600" b="1"/>
              <a:t>你总是每天晚上八点做作业吗？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600" b="1">
                <a:solidFill>
                  <a:srgbClr val="0000FF"/>
                </a:solidFill>
              </a:rPr>
              <a:t>     </a:t>
            </a:r>
            <a:r>
              <a:rPr kumimoji="1" lang="en-US" altLang="zh-CN" sz="3600" b="1">
                <a:solidFill>
                  <a:srgbClr val="FF00FF"/>
                </a:solidFill>
              </a:rPr>
              <a:t>Do you always do your homework at eight every night?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/>
              <a:t>2). </a:t>
            </a:r>
            <a:r>
              <a:rPr kumimoji="1" lang="zh-CN" altLang="en-US" sz="3600" b="1"/>
              <a:t>我经常帮助妈妈弄干盘子。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3600" b="1">
                <a:solidFill>
                  <a:srgbClr val="0000FF"/>
                </a:solidFill>
              </a:rPr>
              <a:t>      </a:t>
            </a:r>
            <a:r>
              <a:rPr kumimoji="1" lang="en-US" altLang="zh-CN" sz="3600" b="1">
                <a:solidFill>
                  <a:srgbClr val="FF00FF"/>
                </a:solidFill>
              </a:rPr>
              <a:t>I usually help my mother dry the dishes.</a:t>
            </a: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0"/>
            <a:ext cx="2438400" cy="692150"/>
            <a:chOff x="340" y="-153"/>
            <a:chExt cx="1619" cy="562"/>
          </a:xfrm>
        </p:grpSpPr>
        <p:sp>
          <p:nvSpPr>
            <p:cNvPr id="23557" name="AutoShape 5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58" name="Oval 6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Exercises</a:t>
              </a:r>
            </a:p>
          </p:txBody>
        </p:sp>
        <p:pic>
          <p:nvPicPr>
            <p:cNvPr id="23560" name="Picture 8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685800" y="304800"/>
            <a:ext cx="7777163" cy="55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74688" indent="-674688">
              <a:lnSpc>
                <a:spcPct val="110000"/>
              </a:lnSpc>
            </a:pPr>
            <a:r>
              <a:rPr kumimoji="1" lang="en-US" altLang="zh-CN" sz="3600" b="1"/>
              <a:t>3) </a:t>
            </a:r>
            <a:r>
              <a:rPr kumimoji="1" lang="zh-CN" altLang="en-US" sz="3600" b="1"/>
              <a:t>有时</a:t>
            </a:r>
            <a:r>
              <a:rPr kumimoji="1" lang="en-US" altLang="zh-CN" sz="3600" b="1"/>
              <a:t>, </a:t>
            </a:r>
            <a:r>
              <a:rPr kumimoji="1" lang="zh-CN" altLang="en-US" sz="3600" b="1"/>
              <a:t>李明骑车上学。</a:t>
            </a:r>
          </a:p>
          <a:p>
            <a:pPr marL="674688" indent="-674688">
              <a:lnSpc>
                <a:spcPct val="110000"/>
              </a:lnSpc>
            </a:pPr>
            <a:r>
              <a:rPr kumimoji="1" lang="zh-CN" altLang="en-US" sz="3600" b="1">
                <a:solidFill>
                  <a:srgbClr val="0000FF"/>
                </a:solidFill>
              </a:rPr>
              <a:t>      </a:t>
            </a:r>
            <a:r>
              <a:rPr kumimoji="1" lang="en-US" altLang="zh-CN" sz="3600" b="1">
                <a:solidFill>
                  <a:srgbClr val="FF00FF"/>
                </a:solidFill>
              </a:rPr>
              <a:t>Sometimes Li Ming rides a bike to school. / Sometimes Li Ming goes to school by bike.</a:t>
            </a:r>
            <a:r>
              <a:rPr kumimoji="1" lang="en-US" altLang="zh-CN" sz="3600" b="1">
                <a:solidFill>
                  <a:srgbClr val="0000FF"/>
                </a:solidFill>
              </a:rPr>
              <a:t> </a:t>
            </a:r>
          </a:p>
          <a:p>
            <a:pPr marL="674688" indent="-674688">
              <a:lnSpc>
                <a:spcPct val="110000"/>
              </a:lnSpc>
            </a:pPr>
            <a:r>
              <a:rPr kumimoji="1" lang="en-US" altLang="zh-CN" sz="3600" b="1"/>
              <a:t>4) </a:t>
            </a:r>
            <a:r>
              <a:rPr kumimoji="1" lang="zh-CN" altLang="en-US" sz="3600" b="1"/>
              <a:t>他们在星期天看书。</a:t>
            </a:r>
          </a:p>
          <a:p>
            <a:pPr marL="674688" indent="-674688">
              <a:lnSpc>
                <a:spcPct val="110000"/>
              </a:lnSpc>
            </a:pPr>
            <a:r>
              <a:rPr kumimoji="1" lang="zh-CN" altLang="en-US" sz="3600" b="1">
                <a:solidFill>
                  <a:srgbClr val="FF00FF"/>
                </a:solidFill>
              </a:rPr>
              <a:t>      </a:t>
            </a:r>
            <a:r>
              <a:rPr kumimoji="1" lang="en-US" altLang="zh-CN" sz="3600" b="1">
                <a:solidFill>
                  <a:srgbClr val="FF00FF"/>
                </a:solidFill>
              </a:rPr>
              <a:t>They read books on Sundays. </a:t>
            </a:r>
          </a:p>
          <a:p>
            <a:pPr marL="674688" indent="-674688">
              <a:lnSpc>
                <a:spcPct val="110000"/>
              </a:lnSpc>
            </a:pPr>
            <a:r>
              <a:rPr kumimoji="1" lang="en-US" altLang="zh-CN" sz="3600" b="1"/>
              <a:t>5) </a:t>
            </a:r>
            <a:r>
              <a:rPr kumimoji="1" lang="zh-CN" altLang="en-US" sz="3600" b="1"/>
              <a:t>孩子们每天都跟他们的妈妈告别。</a:t>
            </a:r>
          </a:p>
          <a:p>
            <a:pPr marL="674688" indent="-674688">
              <a:lnSpc>
                <a:spcPct val="110000"/>
              </a:lnSpc>
            </a:pPr>
            <a:r>
              <a:rPr kumimoji="1" lang="zh-CN" altLang="en-US" sz="3600" b="1">
                <a:solidFill>
                  <a:srgbClr val="0000FF"/>
                </a:solidFill>
              </a:rPr>
              <a:t>      </a:t>
            </a:r>
            <a:r>
              <a:rPr kumimoji="1" lang="en-US" altLang="zh-CN" sz="3600" b="1">
                <a:solidFill>
                  <a:srgbClr val="FF00FF"/>
                </a:solidFill>
              </a:rPr>
              <a:t>The children say good-bye to their </a:t>
            </a:r>
            <a:br>
              <a:rPr kumimoji="1" lang="en-US" altLang="zh-CN" sz="3600" b="1">
                <a:solidFill>
                  <a:srgbClr val="FF00FF"/>
                </a:solidFill>
              </a:rPr>
            </a:br>
            <a:r>
              <a:rPr kumimoji="1" lang="en-US" altLang="zh-CN" sz="3600" b="1">
                <a:solidFill>
                  <a:srgbClr val="FF00FF"/>
                </a:solidFill>
              </a:rPr>
              <a:t>mother every 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228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22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2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22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cola%20animati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1828800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Picture 5" descr="00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971800"/>
            <a:ext cx="180975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6" descr="u=263180714,2405065571&amp;gp=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38200"/>
            <a:ext cx="22860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3" name="Picture 7" descr="u=2607658076,3087506263&amp;gp=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34000"/>
            <a:ext cx="17526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4" name="Picture 8" descr="0006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32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5" name="Picture 9" descr="绿茶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75300"/>
            <a:ext cx="133032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6" name="Picture 10" descr="04food0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95913"/>
            <a:ext cx="2057400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7" name="Picture 11" descr="rice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10200"/>
            <a:ext cx="1584325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8" name="Picture 12" descr="appl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9" name="Picture 13" descr="3296322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76600"/>
            <a:ext cx="17526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419600" y="1371600"/>
            <a:ext cx="2089150" cy="1655763"/>
            <a:chOff x="3061" y="2601"/>
            <a:chExt cx="2699" cy="1719"/>
          </a:xfrm>
        </p:grpSpPr>
        <p:pic>
          <p:nvPicPr>
            <p:cNvPr id="7188" name="Picture 15" descr="pic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2601"/>
              <a:ext cx="2056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9" name="Picture 16" descr="pic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1" y="2880"/>
              <a:ext cx="1919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6033" name="Picture 17" descr="SN117_L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E8E8F2"/>
              </a:clrFrom>
              <a:clrTo>
                <a:srgbClr val="E8E8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180022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6"/>
          <p:cNvSpPr>
            <a:spLocks noChangeArrowheads="1"/>
          </p:cNvSpPr>
          <p:nvPr/>
        </p:nvSpPr>
        <p:spPr bwMode="auto">
          <a:xfrm>
            <a:off x="2438400" y="228600"/>
            <a:ext cx="5676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/>
              <a:t>How often do you eat ---?</a:t>
            </a:r>
          </a:p>
        </p:txBody>
      </p:sp>
      <p:grpSp>
        <p:nvGrpSpPr>
          <p:cNvPr id="7183" name="Group 17"/>
          <p:cNvGrpSpPr>
            <a:grpSpLocks/>
          </p:cNvGrpSpPr>
          <p:nvPr/>
        </p:nvGrpSpPr>
        <p:grpSpPr bwMode="auto">
          <a:xfrm>
            <a:off x="228600" y="0"/>
            <a:ext cx="2133600" cy="692150"/>
            <a:chOff x="340" y="-153"/>
            <a:chExt cx="1619" cy="562"/>
          </a:xfrm>
        </p:grpSpPr>
        <p:sp>
          <p:nvSpPr>
            <p:cNvPr id="7184" name="AutoShape 18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5" name="Oval 19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6" name="Rectangle 20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Free talk</a:t>
              </a:r>
            </a:p>
          </p:txBody>
        </p:sp>
        <p:pic>
          <p:nvPicPr>
            <p:cNvPr id="7187" name="Picture 21" descr="0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6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6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RWDH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45125"/>
            <a:ext cx="2286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8" descr="RWDH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45125"/>
            <a:ext cx="2286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9" descr="RWDH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445125"/>
            <a:ext cx="2286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0" descr="RWDH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5125"/>
            <a:ext cx="2286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57200" y="1676400"/>
            <a:ext cx="8501063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ahoma" pitchFamily="34" charset="0"/>
              </a:rPr>
              <a:t>Be healthy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latin typeface="Arial" charset="0"/>
              </a:rPr>
              <a:t>＆ </a:t>
            </a:r>
            <a:r>
              <a:rPr kumimoji="1" lang="en-US" altLang="zh-CN" sz="3600" b="1">
                <a:latin typeface="Arial" charset="0"/>
              </a:rPr>
              <a:t>Healthy eating habits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latin typeface="Arial" charset="0"/>
              </a:rPr>
              <a:t>＆ </a:t>
            </a:r>
            <a:r>
              <a:rPr kumimoji="1" lang="en-US" altLang="zh-CN" sz="3600" b="1">
                <a:latin typeface="Arial" charset="0"/>
              </a:rPr>
              <a:t>Do more exercise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latin typeface="Arial" charset="0"/>
              </a:rPr>
              <a:t>＆ </a:t>
            </a:r>
            <a:r>
              <a:rPr kumimoji="1" lang="en-US" altLang="zh-CN" sz="3600" b="1">
                <a:latin typeface="Arial" charset="0"/>
              </a:rPr>
              <a:t>Enough sleep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0" y="609600"/>
            <a:ext cx="9144000" cy="8239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FF"/>
                </a:solidFill>
                <a:cs typeface="Arial" charset="0"/>
              </a:rPr>
              <a:t>What should we do to keep healthy</a:t>
            </a:r>
            <a:r>
              <a:rPr kumimoji="1" lang="en-US" altLang="zh-CN" sz="4000" b="1">
                <a:solidFill>
                  <a:srgbClr val="0000FF"/>
                </a:solidFill>
              </a:rPr>
              <a:t> ?</a:t>
            </a:r>
            <a:r>
              <a:rPr kumimoji="1" lang="en-US" altLang="zh-CN" sz="4800">
                <a:solidFill>
                  <a:srgbClr val="0000FF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build="p" autoUpdateAnimBg="0"/>
      <p:bldP spid="1230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3581400" y="1143000"/>
            <a:ext cx="3429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9" rIns="91437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00FF"/>
                </a:solidFill>
              </a:rPr>
              <a:t>Homework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2357438" y="2667000"/>
            <a:ext cx="67865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How healthy are you?</a:t>
            </a:r>
          </a:p>
          <a:p>
            <a:pPr eaLnBrk="1" hangingPunct="1"/>
            <a:endParaRPr lang="en-US" altLang="zh-CN" sz="3600" b="1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/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Write about your own habits.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260350"/>
            <a:ext cx="91440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5400" b="1">
                <a:solidFill>
                  <a:srgbClr val="FF0000"/>
                </a:solidFill>
                <a:latin typeface="Monotype Corsiva" pitchFamily="66" charset="0"/>
              </a:rPr>
              <a:t>Read about each person. Then answer the questions.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990600" y="1981200"/>
            <a:ext cx="7315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/>
              <a:t>Lisa sleeps eight hours every night. She eats a good breakfast and she exercises every day. She never eats junk food.    </a:t>
            </a:r>
          </a:p>
          <a:p>
            <a:endParaRPr kumimoji="1" lang="en-US" altLang="zh-CN" sz="3600" b="1"/>
          </a:p>
          <a:p>
            <a:r>
              <a:rPr kumimoji="1" lang="en-US" altLang="zh-CN" sz="3600" b="1">
                <a:solidFill>
                  <a:srgbClr val="0000FF"/>
                </a:solidFill>
              </a:rPr>
              <a:t>                         </a:t>
            </a: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066800" y="4876800"/>
            <a:ext cx="7343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</a:rPr>
              <a:t>Is she healthy or unhealthy?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  <p:bldP spid="952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 descr="20110518233853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995738" y="1779588"/>
            <a:ext cx="37338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0000FF"/>
                </a:solidFill>
              </a:rPr>
              <a:t>Lisa sleeps eight hours every night. She eats a good breakfast and she exercises every day. She never eats junk food.    </a:t>
            </a:r>
          </a:p>
          <a:p>
            <a:endParaRPr kumimoji="1" lang="en-US" altLang="zh-CN" sz="3600" b="1">
              <a:solidFill>
                <a:srgbClr val="0000FF"/>
              </a:solidFill>
            </a:endParaRPr>
          </a:p>
          <a:p>
            <a:r>
              <a:rPr kumimoji="1" lang="en-US" altLang="zh-CN" sz="3600" b="1">
                <a:solidFill>
                  <a:srgbClr val="0000FF"/>
                </a:solidFill>
              </a:rPr>
              <a:t>                        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971550" y="836613"/>
            <a:ext cx="7343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>
                <a:solidFill>
                  <a:srgbClr val="C0504D"/>
                </a:solidFill>
              </a:rPr>
              <a:t>Is she healthy or unhealthy?</a:t>
            </a:r>
          </a:p>
        </p:txBody>
      </p:sp>
      <p:pic>
        <p:nvPicPr>
          <p:cNvPr id="9221" name="图片 4" descr="158214_35718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05038"/>
            <a:ext cx="2001837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20110518233853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95738" y="1779588"/>
            <a:ext cx="3733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0000FF"/>
                </a:solidFill>
              </a:rPr>
              <a:t>Jack sleeps just 6 hours every day. He eats junk food very often, and he never drinks milk.    </a:t>
            </a:r>
          </a:p>
          <a:p>
            <a:r>
              <a:rPr kumimoji="1" lang="en-US" altLang="zh-CN" sz="3600" b="1">
                <a:solidFill>
                  <a:srgbClr val="0000FF"/>
                </a:solidFill>
              </a:rPr>
              <a:t>He hardly ever exercises.</a:t>
            </a:r>
          </a:p>
          <a:p>
            <a:r>
              <a:rPr kumimoji="1" lang="en-US" altLang="zh-CN" sz="3600" b="1">
                <a:solidFill>
                  <a:srgbClr val="0000FF"/>
                </a:solidFill>
              </a:rPr>
              <a:t>                        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71550" y="836613"/>
            <a:ext cx="7343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>
                <a:solidFill>
                  <a:srgbClr val="C0504D"/>
                </a:solidFill>
              </a:rPr>
              <a:t>Is he healthy or unhealthy?</a:t>
            </a:r>
          </a:p>
        </p:txBody>
      </p:sp>
      <p:pic>
        <p:nvPicPr>
          <p:cNvPr id="10245" name="图片 4" descr="2808626_150929002236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2481263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82000" cy="1143000"/>
          </a:xfrm>
        </p:spPr>
        <p:txBody>
          <a:bodyPr/>
          <a:lstStyle/>
          <a:p>
            <a:r>
              <a:rPr lang="en-US" altLang="zh-CN" sz="6000" b="1" i="1" smtClean="0">
                <a:solidFill>
                  <a:schemeClr val="tx1"/>
                </a:solidFill>
                <a:latin typeface="Trebuchet MS" pitchFamily="34" charset="0"/>
              </a:rPr>
              <a:t>How to keep</a:t>
            </a:r>
            <a:r>
              <a:rPr lang="en-US" altLang="zh-CN" sz="6000" b="1" i="1" smtClean="0">
                <a:solidFill>
                  <a:srgbClr val="0000CC"/>
                </a:solidFill>
                <a:latin typeface="Trebuchet MS" pitchFamily="34" charset="0"/>
              </a:rPr>
              <a:t> </a:t>
            </a:r>
            <a:r>
              <a:rPr lang="en-US" altLang="zh-CN" sz="6000" b="1" i="1" smtClean="0">
                <a:solidFill>
                  <a:srgbClr val="FF0000"/>
                </a:solidFill>
                <a:latin typeface="Trebuchet MS" pitchFamily="34" charset="0"/>
              </a:rPr>
              <a:t>healthy</a:t>
            </a:r>
            <a:r>
              <a:rPr lang="en-US" altLang="zh-CN" sz="6000" b="1" i="1" smtClean="0">
                <a:solidFill>
                  <a:schemeClr val="tx1"/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987550" y="2268538"/>
            <a:ext cx="6426200" cy="3740150"/>
          </a:xfrm>
        </p:spPr>
        <p:txBody>
          <a:bodyPr rtlCol="0">
            <a:normAutofit lnSpcReduction="10000"/>
          </a:bodyPr>
          <a:lstStyle/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</a:rPr>
              <a:t>Eat healthy food.</a:t>
            </a:r>
          </a:p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</a:rPr>
              <a:t>Exercise often.</a:t>
            </a:r>
          </a:p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</a:rPr>
              <a:t>Have lots of sleep.</a:t>
            </a:r>
          </a:p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</a:rPr>
              <a:t>Be happy.</a:t>
            </a:r>
          </a:p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</a:rPr>
              <a:t>Help others.</a:t>
            </a:r>
          </a:p>
          <a:p>
            <a:pPr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zh-CN" sz="4400" b="1">
                <a:solidFill>
                  <a:srgbClr val="CC0066"/>
                </a:solidFill>
                <a:latin typeface="Arial"/>
              </a:rPr>
              <a:t>…</a:t>
            </a:r>
            <a:endParaRPr lang="en-US" altLang="zh-CN" sz="4400" b="1">
              <a:solidFill>
                <a:srgbClr val="CC0066"/>
              </a:solidFill>
            </a:endParaRPr>
          </a:p>
        </p:txBody>
      </p:sp>
      <p:pic>
        <p:nvPicPr>
          <p:cNvPr id="11268" name="Picture 4" descr="P1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313" y="2708275"/>
            <a:ext cx="25225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39750" y="981075"/>
            <a:ext cx="8353425" cy="5184775"/>
            <a:chOff x="340" y="618"/>
            <a:chExt cx="5262" cy="3266"/>
          </a:xfrm>
        </p:grpSpPr>
        <p:pic>
          <p:nvPicPr>
            <p:cNvPr id="12292" name="Picture 3" descr="read in be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2296"/>
              <a:ext cx="1506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Picture 4" descr="watch TV too muc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618"/>
              <a:ext cx="1724" cy="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4" name="Picture 5" descr="read in the su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162"/>
              <a:ext cx="1679" cy="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5" name="Picture 6" descr="eat too much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890"/>
              <a:ext cx="1212" cy="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6" name="Picture 7" descr="get up lat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2704"/>
              <a:ext cx="179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179388" y="404813"/>
            <a:ext cx="7056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4000" b="1"/>
              <a:t>Do they have a healthy lifestyle?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7"/>
          <p:cNvGrpSpPr>
            <a:grpSpLocks/>
          </p:cNvGrpSpPr>
          <p:nvPr/>
        </p:nvGrpSpPr>
        <p:grpSpPr bwMode="auto">
          <a:xfrm>
            <a:off x="228600" y="0"/>
            <a:ext cx="1524000" cy="692150"/>
            <a:chOff x="340" y="-153"/>
            <a:chExt cx="1619" cy="562"/>
          </a:xfrm>
        </p:grpSpPr>
        <p:sp>
          <p:nvSpPr>
            <p:cNvPr id="13336" name="AutoShape 8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7" name="Oval 9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8" name="Rectangle 10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3 A</a:t>
              </a:r>
            </a:p>
          </p:txBody>
        </p:sp>
        <p:pic>
          <p:nvPicPr>
            <p:cNvPr id="13339" name="Picture 11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5" name="Rectangle 12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</a:rPr>
              <a:t>            Look at the information in the chart and complete the report.</a:t>
            </a:r>
            <a:r>
              <a:rPr lang="en-US" altLang="zh-CN"/>
              <a:t> </a:t>
            </a:r>
          </a:p>
        </p:txBody>
      </p:sp>
      <p:graphicFrame>
        <p:nvGraphicFramePr>
          <p:cNvPr id="100425" name="Group 73"/>
          <p:cNvGraphicFramePr>
            <a:graphicFrameLocks noGrp="1"/>
          </p:cNvGraphicFramePr>
          <p:nvPr/>
        </p:nvGraphicFramePr>
        <p:xfrm>
          <a:off x="0" y="1143000"/>
          <a:ext cx="9144000" cy="4716463"/>
        </p:xfrm>
        <a:graphic>
          <a:graphicData uri="http://schemas.openxmlformats.org/drawingml/2006/table">
            <a:tbl>
              <a:tblPr/>
              <a:tblGrid>
                <a:gridCol w="1862138"/>
                <a:gridCol w="4919662"/>
                <a:gridCol w="2362200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Habits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Activities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Days a year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Good habits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Exercise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Read books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Drink juice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Stay up late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365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365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Bad habits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Watch TV for over 2 hours 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Eat hamburgers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Help with housework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Got to the dentist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320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95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4" name="Rectangle 78"/>
          <p:cNvSpPr>
            <a:spLocks noChangeArrowheads="1"/>
          </p:cNvSpPr>
          <p:nvPr/>
        </p:nvSpPr>
        <p:spPr bwMode="auto">
          <a:xfrm>
            <a:off x="0" y="2747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3335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24400"/>
            <a:ext cx="170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228600" y="0"/>
            <a:ext cx="1524000" cy="692150"/>
            <a:chOff x="340" y="-153"/>
            <a:chExt cx="1619" cy="562"/>
          </a:xfrm>
        </p:grpSpPr>
        <p:sp>
          <p:nvSpPr>
            <p:cNvPr id="14344" name="AutoShape 3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5" name="Oval 4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6" name="Rectangle 5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3 A</a:t>
              </a:r>
            </a:p>
          </p:txBody>
        </p:sp>
        <p:pic>
          <p:nvPicPr>
            <p:cNvPr id="14347" name="Picture 6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39" name="Rectangle 26"/>
          <p:cNvSpPr>
            <a:spLocks noChangeArrowheads="1"/>
          </p:cNvSpPr>
          <p:nvPr/>
        </p:nvSpPr>
        <p:spPr bwMode="auto">
          <a:xfrm>
            <a:off x="381000" y="854075"/>
            <a:ext cx="8458200" cy="499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  <a:spcBef>
                <a:spcPct val="15000"/>
              </a:spcBef>
            </a:pPr>
            <a:r>
              <a:rPr lang="en-US" altLang="zh-CN" sz="2800" b="1"/>
              <a:t>Jane is a 16-year-old high school student n the United States. American Teenager magazine asked her about her habits. Jan has a lot of food habits. She</a:t>
            </a:r>
            <a:r>
              <a:rPr lang="en-US" altLang="zh-CN" sz="2800" b="1" u="sng"/>
              <a:t> always </a:t>
            </a:r>
            <a:r>
              <a:rPr lang="en-US" altLang="zh-CN" sz="2800" b="1"/>
              <a:t>exercise and she reads books </a:t>
            </a:r>
            <a:r>
              <a:rPr lang="en-US" altLang="zh-CN" sz="2800" b="1" u="sng"/>
              <a:t>              </a:t>
            </a:r>
            <a:r>
              <a:rPr lang="en-US" altLang="zh-CN" sz="2800" b="1"/>
              <a:t>. Also, she</a:t>
            </a:r>
            <a:r>
              <a:rPr lang="en-US" altLang="zh-CN" sz="2800" b="1" u="sng"/>
              <a:t>              </a:t>
            </a:r>
            <a:r>
              <a:rPr lang="en-US" altLang="zh-CN" sz="2800" b="1"/>
              <a:t> drinks juice and she </a:t>
            </a:r>
            <a:r>
              <a:rPr lang="en-US" altLang="zh-CN" sz="2800" b="1" u="sng"/>
              <a:t>                 </a:t>
            </a:r>
            <a:r>
              <a:rPr lang="en-US" altLang="zh-CN" sz="2800" b="1"/>
              <a:t>stay up late. However, she has some bad habits, too. She watch TV for more than two hours a day, and she </a:t>
            </a:r>
            <a:r>
              <a:rPr lang="en-US" altLang="zh-CN" sz="2800" b="1" u="sng"/>
              <a:t>             </a:t>
            </a:r>
            <a:r>
              <a:rPr lang="en-US" altLang="zh-CN" sz="2800" b="1"/>
              <a:t>   eats hamburgers. Her parents are not very happy because she </a:t>
            </a:r>
            <a:r>
              <a:rPr lang="en-US" altLang="zh-CN" sz="2800" b="1" u="sng"/>
              <a:t>           </a:t>
            </a:r>
            <a:r>
              <a:rPr lang="en-US" altLang="zh-CN" sz="2800" b="1"/>
              <a:t> helps with housework and she</a:t>
            </a:r>
            <a:r>
              <a:rPr lang="en-US" altLang="zh-CN" sz="2800" b="1" u="sng"/>
              <a:t>             </a:t>
            </a:r>
            <a:r>
              <a:rPr lang="en-US" altLang="zh-CN" sz="2800" b="1"/>
              <a:t>goes to the dentist for teeth cleaning. She was she is afraid. </a:t>
            </a:r>
          </a:p>
        </p:txBody>
      </p:sp>
      <p:sp>
        <p:nvSpPr>
          <p:cNvPr id="105475" name="Text Box 1027"/>
          <p:cNvSpPr txBox="1">
            <a:spLocks noChangeArrowheads="1"/>
          </p:cNvSpPr>
          <p:nvPr/>
        </p:nvSpPr>
        <p:spPr bwMode="auto">
          <a:xfrm>
            <a:off x="4876800" y="2438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</a:rPr>
              <a:t>always</a:t>
            </a:r>
          </a:p>
        </p:txBody>
      </p:sp>
      <p:sp>
        <p:nvSpPr>
          <p:cNvPr id="2" name="Text Box 1027"/>
          <p:cNvSpPr txBox="1">
            <a:spLocks noChangeArrowheads="1"/>
          </p:cNvSpPr>
          <p:nvPr/>
        </p:nvSpPr>
        <p:spPr bwMode="auto">
          <a:xfrm>
            <a:off x="34290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</a:rPr>
              <a:t>hardly ever</a:t>
            </a:r>
          </a:p>
        </p:txBody>
      </p:sp>
      <p:sp>
        <p:nvSpPr>
          <p:cNvPr id="3" name="Text Box 1027"/>
          <p:cNvSpPr txBox="1">
            <a:spLocks noChangeArrowheads="1"/>
          </p:cNvSpPr>
          <p:nvPr/>
        </p:nvSpPr>
        <p:spPr bwMode="auto">
          <a:xfrm>
            <a:off x="4267200" y="3886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</a:rPr>
              <a:t>sometimes</a:t>
            </a: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5029200" y="4876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</a:rPr>
              <a:t>never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autoUpdateAnimBg="0"/>
      <p:bldP spid="2" grpId="0" autoUpdateAnimBg="0"/>
      <p:bldP spid="3" grpId="0" autoUpdateAnimBg="0"/>
      <p:bldP spid="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CCE8C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194</TotalTime>
  <Words>766</Words>
  <Application>Microsoft Office PowerPoint</Application>
  <PresentationFormat>全屏显示(4:3)</PresentationFormat>
  <Paragraphs>129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Times New Roman</vt:lpstr>
      <vt:lpstr>宋体</vt:lpstr>
      <vt:lpstr>Arial</vt:lpstr>
      <vt:lpstr>Century Gothic</vt:lpstr>
      <vt:lpstr>幼圆</vt:lpstr>
      <vt:lpstr>Wingdings 2</vt:lpstr>
      <vt:lpstr>Comic Sans MS</vt:lpstr>
      <vt:lpstr>方正舒体</vt:lpstr>
      <vt:lpstr>Monotype Corsiva</vt:lpstr>
      <vt:lpstr>Trebuchet MS</vt:lpstr>
      <vt:lpstr>Arial Black</vt:lpstr>
      <vt:lpstr>Tahoma</vt:lpstr>
      <vt:lpstr>奥斯汀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How to keep healthy?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 Fill in the blanks in the conversation.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52</cp:revision>
  <cp:lastPrinted>1601-01-01T00:00:00Z</cp:lastPrinted>
  <dcterms:created xsi:type="dcterms:W3CDTF">1601-01-01T00:00:00Z</dcterms:created>
  <dcterms:modified xsi:type="dcterms:W3CDTF">2015-08-12T06:28:31Z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